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Nunito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Light-regular.fntdata"/><Relationship Id="rId25" Type="http://schemas.openxmlformats.org/officeDocument/2006/relationships/font" Target="fonts/Pacifico-regular.fntdata"/><Relationship Id="rId28" Type="http://schemas.openxmlformats.org/officeDocument/2006/relationships/font" Target="fonts/NunitoLight-italic.fntdata"/><Relationship Id="rId27" Type="http://schemas.openxmlformats.org/officeDocument/2006/relationships/font" Target="fonts/Nuni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a7fbd2db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a7fbd2db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ab3d4b09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ab3d4b09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a7fbd2dbf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a7fbd2dbf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7fbd2dbf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7fbd2dbf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a7fbd2dbf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a7fbd2dbf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a7fbd2dbf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a7fbd2dbf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Aaron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a7fbd2dbf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a7fbd2dbf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a7fbd2db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a7fbd2db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a7fbd2dbf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a7fbd2dbf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a7fbd2dbf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a7fbd2db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hyperlink" Target="http://drive.google.com/file/d/1UkuyFc-oTWlMguGPE42SE_juSakO5pf2/view" TargetMode="External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90125" y="2324290"/>
            <a:ext cx="8222100" cy="18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Team 5: ISEN 489-503</a:t>
            </a:r>
            <a:endParaRPr sz="24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Anthony Arambula</a:t>
            </a:r>
            <a:endParaRPr sz="24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Aaron Kim</a:t>
            </a:r>
            <a:endParaRPr sz="24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Erin Sylve</a:t>
            </a:r>
            <a:endParaRPr sz="24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94200" y="1320350"/>
            <a:ext cx="80424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The Revolving Refrigerator</a:t>
            </a:r>
            <a:endParaRPr sz="4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675" y="4156900"/>
            <a:ext cx="5086351" cy="89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192000" y="3429025"/>
            <a:ext cx="4045200" cy="9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Further Development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1" name="Google Shape;221;p22"/>
          <p:cNvSpPr txBox="1"/>
          <p:nvPr>
            <p:ph idx="2" type="body"/>
          </p:nvPr>
        </p:nvSpPr>
        <p:spPr>
          <a:xfrm>
            <a:off x="4931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arabi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Individualized Shelf Temperatures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arabi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Design Smart Hub GUI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Nunito"/>
              <a:buAutoNum type="arabi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Create different Refrigerator Layouts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22"/>
          <p:cNvSpPr/>
          <p:nvPr/>
        </p:nvSpPr>
        <p:spPr>
          <a:xfrm>
            <a:off x="1596700" y="1851925"/>
            <a:ext cx="248700" cy="2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2154738" y="1851925"/>
            <a:ext cx="248700" cy="2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2712788" y="1851925"/>
            <a:ext cx="248700" cy="25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 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667475" y="3199975"/>
            <a:ext cx="69495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questions, comments or concerns, feel free to email sylveerin@gmail.com.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273500" y="269375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Defining the Problem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931500" y="1815050"/>
            <a:ext cx="3837000" cy="260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People restricted to wheelchairs are unable to reach the top shelf of their refrigerators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Specialized refrigerators are too small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1486700" y="1206950"/>
            <a:ext cx="1726500" cy="167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latin typeface="Pacifico"/>
                <a:ea typeface="Pacifico"/>
                <a:cs typeface="Pacifico"/>
                <a:sym typeface="Pacifico"/>
              </a:rPr>
              <a:t>?</a:t>
            </a:r>
            <a:endParaRPr sz="120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descr="Image result for wheelchair refrigerator"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250" y="250539"/>
            <a:ext cx="2748172" cy="156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73500" y="269375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Background Research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931500" y="2206925"/>
            <a:ext cx="3837000" cy="22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Current Patents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ADA Compliant Refrigerator Sizes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2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Common Refrigerator Materials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851" y="213600"/>
            <a:ext cx="1181525" cy="18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750" y="442658"/>
            <a:ext cx="2381101" cy="1370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5"/>
          <p:cNvGrpSpPr/>
          <p:nvPr/>
        </p:nvGrpSpPr>
        <p:grpSpPr>
          <a:xfrm>
            <a:off x="1854488" y="847250"/>
            <a:ext cx="1558512" cy="1590526"/>
            <a:chOff x="1854488" y="847250"/>
            <a:chExt cx="1558512" cy="1590526"/>
          </a:xfrm>
        </p:grpSpPr>
        <p:grpSp>
          <p:nvGrpSpPr>
            <p:cNvPr id="105" name="Google Shape;105;p15"/>
            <p:cNvGrpSpPr/>
            <p:nvPr/>
          </p:nvGrpSpPr>
          <p:grpSpPr>
            <a:xfrm>
              <a:off x="1854488" y="847250"/>
              <a:ext cx="1558512" cy="1590526"/>
              <a:chOff x="1854488" y="847250"/>
              <a:chExt cx="1558512" cy="1590526"/>
            </a:xfrm>
          </p:grpSpPr>
          <p:sp>
            <p:nvSpPr>
              <p:cNvPr id="106" name="Google Shape;106;p15"/>
              <p:cNvSpPr/>
              <p:nvPr/>
            </p:nvSpPr>
            <p:spPr>
              <a:xfrm>
                <a:off x="2270000" y="847250"/>
                <a:ext cx="1143000" cy="1119000"/>
              </a:xfrm>
              <a:prstGeom prst="ellipse">
                <a:avLst/>
              </a:prstGeom>
              <a:noFill/>
              <a:ln cap="flat" cmpd="sng" w="1143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7" name="Google Shape;107;p15"/>
              <p:cNvCxnSpPr>
                <a:stCxn id="106" idx="3"/>
              </p:cNvCxnSpPr>
              <p:nvPr/>
            </p:nvCxnSpPr>
            <p:spPr>
              <a:xfrm flipH="1">
                <a:off x="1854488" y="1802376"/>
                <a:ext cx="582900" cy="635400"/>
              </a:xfrm>
              <a:prstGeom prst="straightConnector1">
                <a:avLst/>
              </a:prstGeom>
              <a:noFill/>
              <a:ln cap="flat" cmpd="sng" w="1143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08" name="Google Shape;108;p15"/>
            <p:cNvSpPr/>
            <p:nvPr/>
          </p:nvSpPr>
          <p:spPr>
            <a:xfrm>
              <a:off x="3003650" y="1190975"/>
              <a:ext cx="242100" cy="45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907400" y="1190975"/>
              <a:ext cx="242100" cy="451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73500" y="2693750"/>
            <a:ext cx="4045200" cy="10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Requirements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4931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Refrigerator System: 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Shall move shelves to the user reach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Shall operate at the push of a button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Will be ADA Compliant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Shall fit in the standard 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kitchen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refrigerator size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230900" y="1135025"/>
            <a:ext cx="231900" cy="207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6"/>
          <p:cNvCxnSpPr/>
          <p:nvPr/>
        </p:nvCxnSpPr>
        <p:spPr>
          <a:xfrm flipH="1" rot="10800000">
            <a:off x="1622575" y="1238800"/>
            <a:ext cx="1454700" cy="8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/>
          <p:nvPr/>
        </p:nvSpPr>
        <p:spPr>
          <a:xfrm>
            <a:off x="1230900" y="1524713"/>
            <a:ext cx="231900" cy="207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 flipH="1" rot="10800000">
            <a:off x="1622575" y="1628488"/>
            <a:ext cx="1454700" cy="8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20" name="Google Shape;120;p16"/>
          <p:cNvSpPr/>
          <p:nvPr/>
        </p:nvSpPr>
        <p:spPr>
          <a:xfrm>
            <a:off x="1230900" y="1931638"/>
            <a:ext cx="231900" cy="207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 flipH="1" rot="10800000">
            <a:off x="1622575" y="2035413"/>
            <a:ext cx="1454700" cy="8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122" name="Google Shape;122;p16"/>
          <p:cNvSpPr/>
          <p:nvPr/>
        </p:nvSpPr>
        <p:spPr>
          <a:xfrm>
            <a:off x="1230900" y="2338563"/>
            <a:ext cx="231900" cy="207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16"/>
          <p:cNvCxnSpPr/>
          <p:nvPr/>
        </p:nvCxnSpPr>
        <p:spPr>
          <a:xfrm flipH="1" rot="10800000">
            <a:off x="1622575" y="2442338"/>
            <a:ext cx="1454700" cy="8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lg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273500" y="269375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Introducing the Solution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526675" y="1039100"/>
            <a:ext cx="1278900" cy="13668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17"/>
          <p:cNvCxnSpPr/>
          <p:nvPr/>
        </p:nvCxnSpPr>
        <p:spPr>
          <a:xfrm flipH="1" rot="10800000">
            <a:off x="2122000" y="719275"/>
            <a:ext cx="939300" cy="1192800"/>
          </a:xfrm>
          <a:prstGeom prst="straightConnector1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7"/>
          <p:cNvCxnSpPr/>
          <p:nvPr/>
        </p:nvCxnSpPr>
        <p:spPr>
          <a:xfrm flipH="1" rot="10800000">
            <a:off x="2078175" y="815300"/>
            <a:ext cx="911100" cy="11583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7"/>
          <p:cNvCxnSpPr/>
          <p:nvPr/>
        </p:nvCxnSpPr>
        <p:spPr>
          <a:xfrm rot="10800000">
            <a:off x="1791000" y="1629625"/>
            <a:ext cx="342300" cy="3270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777" y="574877"/>
            <a:ext cx="1801225" cy="18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9900" y="574875"/>
            <a:ext cx="1801225" cy="192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7775" y="2693750"/>
            <a:ext cx="1801225" cy="18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325" y="2693750"/>
            <a:ext cx="1840800" cy="18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273500" y="3357075"/>
            <a:ext cx="4045200" cy="9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Fridge Design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2" name="Google Shape;142;p18"/>
          <p:cNvSpPr txBox="1"/>
          <p:nvPr>
            <p:ph idx="2" type="body"/>
          </p:nvPr>
        </p:nvSpPr>
        <p:spPr>
          <a:xfrm>
            <a:off x="4931500" y="1780675"/>
            <a:ext cx="3837000" cy="26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Featured Systems: 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Pins made for Adjustable Shelf Height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Two-Button Shelf Rotation Control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Nunito"/>
              <a:buChar char="❏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Modern Design!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43" name="Google Shape;143;p18"/>
          <p:cNvGrpSpPr/>
          <p:nvPr/>
        </p:nvGrpSpPr>
        <p:grpSpPr>
          <a:xfrm>
            <a:off x="1547504" y="1136475"/>
            <a:ext cx="1902479" cy="1670568"/>
            <a:chOff x="1547504" y="1136475"/>
            <a:chExt cx="1902479" cy="1670568"/>
          </a:xfrm>
        </p:grpSpPr>
        <p:cxnSp>
          <p:nvCxnSpPr>
            <p:cNvPr id="144" name="Google Shape;144;p18"/>
            <p:cNvCxnSpPr/>
            <p:nvPr/>
          </p:nvCxnSpPr>
          <p:spPr>
            <a:xfrm flipH="1">
              <a:off x="1798175" y="1446725"/>
              <a:ext cx="1095300" cy="96720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8"/>
            <p:cNvCxnSpPr/>
            <p:nvPr/>
          </p:nvCxnSpPr>
          <p:spPr>
            <a:xfrm flipH="1">
              <a:off x="1894625" y="1564575"/>
              <a:ext cx="1095300" cy="96720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8"/>
            <p:cNvCxnSpPr/>
            <p:nvPr/>
          </p:nvCxnSpPr>
          <p:spPr>
            <a:xfrm flipH="1">
              <a:off x="1991075" y="1686575"/>
              <a:ext cx="1095300" cy="96720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" name="Google Shape;147;p18"/>
            <p:cNvSpPr/>
            <p:nvPr/>
          </p:nvSpPr>
          <p:spPr>
            <a:xfrm rot="2959504">
              <a:off x="2946441" y="1250884"/>
              <a:ext cx="455684" cy="33548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1718500" y="2333950"/>
              <a:ext cx="144000" cy="151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1950600" y="2536876"/>
              <a:ext cx="144000" cy="151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1798175" y="2477939"/>
              <a:ext cx="144000" cy="151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 rot="-685626">
              <a:off x="1561078" y="2642496"/>
              <a:ext cx="143851" cy="151794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024" y="200299"/>
            <a:ext cx="1453000" cy="1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134" y="200300"/>
            <a:ext cx="903906" cy="1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634" y="200300"/>
            <a:ext cx="1319515" cy="15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241525" y="2949425"/>
            <a:ext cx="4045200" cy="9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Prototyping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0" name="Google Shape;160;p19"/>
          <p:cNvSpPr txBox="1"/>
          <p:nvPr>
            <p:ph idx="2" type="body"/>
          </p:nvPr>
        </p:nvSpPr>
        <p:spPr>
          <a:xfrm>
            <a:off x="4931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3D Printed Model (1/40 Scale)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574625" y="1182950"/>
            <a:ext cx="463500" cy="1550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2094700" y="1182950"/>
            <a:ext cx="702900" cy="1550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19"/>
          <p:cNvCxnSpPr/>
          <p:nvPr/>
        </p:nvCxnSpPr>
        <p:spPr>
          <a:xfrm>
            <a:off x="1942275" y="1566600"/>
            <a:ext cx="0" cy="711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9"/>
          <p:cNvCxnSpPr/>
          <p:nvPr/>
        </p:nvCxnSpPr>
        <p:spPr>
          <a:xfrm>
            <a:off x="2214600" y="1566600"/>
            <a:ext cx="0" cy="7113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b="27484" l="22250" r="17646" t="20462"/>
          <a:stretch/>
        </p:blipFill>
        <p:spPr>
          <a:xfrm>
            <a:off x="7034725" y="3028525"/>
            <a:ext cx="1175928" cy="135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b="34403" l="25024" r="26365" t="23865"/>
          <a:stretch/>
        </p:blipFill>
        <p:spPr>
          <a:xfrm>
            <a:off x="5643725" y="3034500"/>
            <a:ext cx="1175928" cy="134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title="Volv.avi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1000" y="560600"/>
            <a:ext cx="2568573" cy="17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241525" y="2949425"/>
            <a:ext cx="4045200" cy="9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Testing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3" name="Google Shape;173;p20"/>
          <p:cNvSpPr txBox="1"/>
          <p:nvPr>
            <p:ph idx="2" type="body"/>
          </p:nvPr>
        </p:nvSpPr>
        <p:spPr>
          <a:xfrm>
            <a:off x="4572000" y="146675"/>
            <a:ext cx="42417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Fridge Shelf Load Testing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User Testing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1121658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1418179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1714700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2011221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2307742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2604263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2900784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3197304" y="1614600"/>
            <a:ext cx="5058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1121658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1418179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1714700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2011221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2307742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2604263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2900784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3197304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3493825" y="1918984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825138" y="1918984"/>
            <a:ext cx="209100" cy="519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658" y="2223369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1418179" y="2223369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1714700" y="2223369"/>
            <a:ext cx="1098600" cy="215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2900784" y="2223369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3197304" y="2223369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3493825" y="2223369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825138" y="1614600"/>
            <a:ext cx="209100" cy="21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4572000" y="2161025"/>
            <a:ext cx="4572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User 1: “Even if I am tall, I believe it is useful for people to use this revolving refrigerator to reach the deep inside part of the refrigerator. I always had trouble reaching the end part of the shelf, but this refrigerator is so helpful!”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User 2: “I am so grateful that this refrigerator exists as it lets me use a refrigerator without any help from my family members.”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User 3: “I really like this product! It is really creative! I can now drink chocolate [milk] hidden from my brother!”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125" y="579700"/>
            <a:ext cx="2661500" cy="11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5604443" y="665914"/>
            <a:ext cx="13077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241525" y="2949425"/>
            <a:ext cx="4045200" cy="9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Manufacturing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7" name="Google Shape;207;p21"/>
          <p:cNvSpPr txBox="1"/>
          <p:nvPr>
            <p:ph idx="2" type="body"/>
          </p:nvPr>
        </p:nvSpPr>
        <p:spPr>
          <a:xfrm>
            <a:off x="4931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Process Plan: 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Stamp and Bend Sheet metal to form outside of refrigerator.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Form inside of refrigerator, rail, shelf clips, and shelves with 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vacuum</a:t>
            </a: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injection molding.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Font typeface="Nunito"/>
              <a:buAutoNum type="romanUcPeriod"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Assemble machined parts with electronics, weld sheet metal, and inject insulating foam.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8" name="Google Shape;208;p21"/>
          <p:cNvGrpSpPr/>
          <p:nvPr/>
        </p:nvGrpSpPr>
        <p:grpSpPr>
          <a:xfrm>
            <a:off x="1462450" y="1094025"/>
            <a:ext cx="1782099" cy="1643698"/>
            <a:chOff x="1462450" y="1094025"/>
            <a:chExt cx="1782099" cy="1643698"/>
          </a:xfrm>
        </p:grpSpPr>
        <p:sp>
          <p:nvSpPr>
            <p:cNvPr id="209" name="Google Shape;209;p21"/>
            <p:cNvSpPr/>
            <p:nvPr/>
          </p:nvSpPr>
          <p:spPr>
            <a:xfrm rot="-2442192">
              <a:off x="1508384" y="1783940"/>
              <a:ext cx="237832" cy="22911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 rot="-2446057">
              <a:off x="1692726" y="1695054"/>
              <a:ext cx="112099" cy="17613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075275" y="1094025"/>
              <a:ext cx="377700" cy="3288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 rot="-2446384">
              <a:off x="2154100" y="1317110"/>
              <a:ext cx="379901" cy="2065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 rot="-2441180">
              <a:off x="1638506" y="1334828"/>
              <a:ext cx="679687" cy="37547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rot="-2700000">
              <a:off x="2482942" y="1254655"/>
              <a:ext cx="208314" cy="1651236"/>
            </a:xfrm>
            <a:prstGeom prst="trapezoid">
              <a:avLst>
                <a:gd fmla="val 25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rot="-2700000">
              <a:off x="2161492" y="1603330"/>
              <a:ext cx="208314" cy="310986"/>
            </a:xfrm>
            <a:prstGeom prst="trapezoid">
              <a:avLst>
                <a:gd fmla="val 25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